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3" r:id="rId4"/>
    <p:sldId id="262" r:id="rId5"/>
    <p:sldId id="264" r:id="rId6"/>
    <p:sldId id="261" r:id="rId7"/>
    <p:sldId id="268" r:id="rId8"/>
    <p:sldId id="259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4179"/>
    <a:srgbClr val="1542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656"/>
    <p:restoredTop sz="77143"/>
  </p:normalViewPr>
  <p:slideViewPr>
    <p:cSldViewPr snapToGrid="0" snapToObjects="1">
      <p:cViewPr varScale="1">
        <p:scale>
          <a:sx n="97" d="100"/>
          <a:sy n="97" d="100"/>
        </p:scale>
        <p:origin x="11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AE12A-3486-5447-8C34-5FFA6C2C3963}" type="datetimeFigureOut">
              <a:rPr lang="en-US" smtClean="0"/>
              <a:t>2/24/21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A770C-5933-5A41-A1F3-247087DEB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5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were clear from the inception of the Incubator that we wanted to acknowledge the breadth of work done within, and as, Clinical Education Research. Across professions was a given, but also with a broad definition of what research involves, how it is done, and what it aims to achieve.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2A770C-5933-5A41-A1F3-247087DEBD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66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one of our workstreams in this first year has been to consider the definition and scope of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ClinEdR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I’d like to thank the members of this working group, led by Peter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Yeates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Keele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GB" dirty="0">
                <a:effectLst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We’ve had some fascinating discussions over the last few months about how to summarise the field, and how to identify its boundaries.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I’ll come to our conclusions in a little while, but first of all I’d like you to think about what you think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ClinEdR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2A770C-5933-5A41-A1F3-247087DEBD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80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you see ‘clinical education research’, do you think of teaching and learning, pedagogical research in general?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I’m going to show you some videos from three colleagues describing projects which illustrate different areas of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ClinEdR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you watch, think about whether they’re part of your definition.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2A770C-5933-5A41-A1F3-247087DEBD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89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2A770C-5933-5A41-A1F3-247087DEBD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39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So, thanks to Julian, Daniele and Sophie for contributing their stories. As I said, there will be full versions of the videos on the website in the next few days, so please do have a look.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2A770C-5933-5A41-A1F3-247087DEBD4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00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illustrate a breadth of work across different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domains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Topic areas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2A770C-5933-5A41-A1F3-247087DEBD4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18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illustrate a breadth of work across different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domains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Topic areas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2A770C-5933-5A41-A1F3-247087DEBD4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46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the hope of the incubator is that by perhaps challenging some assumptions, and opening up the field, people who may not find an academic home will see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ClinEdR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a natural home, giving strength to their work, and the discipline itself.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2A770C-5933-5A41-A1F3-247087DEBD4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68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2A770C-5933-5A41-A1F3-247087DEBD4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66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1541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59A70-F44F-1E47-BCE4-9FB8D52A8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57808" y="1122363"/>
            <a:ext cx="6910192" cy="2387600"/>
          </a:xfrm>
        </p:spPr>
        <p:txBody>
          <a:bodyPr anchor="b"/>
          <a:lstStyle>
            <a:lvl1pPr algn="ctr"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1D26CD-DB3A-9845-92A0-8067D347C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57808" y="3840480"/>
            <a:ext cx="6910192" cy="214915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D6843-E7C1-FF4A-B2EB-F87F532EC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F5F8-4277-8B45-A702-F411D41C1E5D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B9488-C980-7746-A05D-037E8A404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6E6F9-160F-5B4A-A3DA-97444FE11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757E-4473-2E4F-B30E-B20D13EABC6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EC56333A-9A43-0E49-9C1F-B56EA28562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572" y="263540"/>
            <a:ext cx="2902413" cy="290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7311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4B76C-1641-BD4D-B133-A137F39F3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C83B8F-8A95-254F-8069-ECD4922635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12DB61-5C55-BA4F-A315-F51139615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DF344D-5AFB-244B-A4B9-883DE5D2B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F5F8-4277-8B45-A702-F411D41C1E5D}" type="datetimeFigureOut">
              <a:rPr lang="en-US" smtClean="0"/>
              <a:t>2/24/21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43FBB6-B3F8-D449-8627-D673D294C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8E398C-630C-1E40-9BCE-640A34386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757E-4473-2E4F-B30E-B20D13EAB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9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45D02-C0FB-FF45-BECE-13C74C686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37702F-A0ED-8647-AF47-C73CE5C0FC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4A704-D830-4242-B4EC-6CE6D26DA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F5F8-4277-8B45-A702-F411D41C1E5D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F4FDC-B66F-7B4F-ADBF-4CDCBB5B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BCD57-1C27-844A-BEEF-EBF646E40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757E-4473-2E4F-B30E-B20D13EAB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10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BE1D76-501D-FA49-97FC-58D1E2E2C5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FBCF3B-0484-4D4A-8722-A762D1BB0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08267-6234-214A-8476-048D89F5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F5F8-4277-8B45-A702-F411D41C1E5D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34958-E78E-BA4E-B68B-3FF80C8A9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AC427-C477-F640-9B84-CD6A9C150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757E-4473-2E4F-B30E-B20D13EAB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20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rgbClr val="1541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59A70-F44F-1E47-BCE4-9FB8D52A8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57808" y="1122363"/>
            <a:ext cx="691019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1D26CD-DB3A-9845-92A0-8067D347C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57808" y="3602037"/>
            <a:ext cx="6910192" cy="23875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D6843-E7C1-FF4A-B2EB-F87F532EC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F5F8-4277-8B45-A702-F411D41C1E5D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B9488-C980-7746-A05D-037E8A404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6E6F9-160F-5B4A-A3DA-97444FE11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757E-4473-2E4F-B30E-B20D13EABC6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EC56333A-9A43-0E49-9C1F-B56EA28562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8322" y="287290"/>
            <a:ext cx="2902413" cy="29024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1F5550F-027F-C949-8260-6570F3BBA243}"/>
              </a:ext>
            </a:extLst>
          </p:cNvPr>
          <p:cNvSpPr txBox="1"/>
          <p:nvPr userDrawn="1"/>
        </p:nvSpPr>
        <p:spPr>
          <a:xfrm>
            <a:off x="1176568" y="2712317"/>
            <a:ext cx="1316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Research</a:t>
            </a:r>
          </a:p>
        </p:txBody>
      </p:sp>
    </p:spTree>
    <p:extLst>
      <p:ext uri="{BB962C8B-B14F-4D97-AF65-F5344CB8AC3E}">
        <p14:creationId xmlns:p14="http://schemas.microsoft.com/office/powerpoint/2010/main" val="1641848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57755-720E-1243-80D0-C9D30B65F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0534" y="365125"/>
            <a:ext cx="9558986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106EF-78DB-2949-8E01-FF151EF95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0534" y="1825625"/>
            <a:ext cx="9558986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B8315-F0C6-A743-B64D-045F723E6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F5F8-4277-8B45-A702-F411D41C1E5D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B58FD-3EC9-A940-AECD-D1E4C60CC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45CC1-BBED-6745-A7F4-8CFC79818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757E-4473-2E4F-B30E-B20D13EABC6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08DEDD8C-6D90-A74E-A6FB-C075727392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2594" y="326807"/>
            <a:ext cx="1562220" cy="156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985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1542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5FA-2652-9E4D-91A5-D1A9B038C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95F09B-3F23-C54F-A16D-2F5242B54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57AF75-F821-674A-AA09-46A7576F6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F5F8-4277-8B45-A702-F411D41C1E5D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70D25-6568-EB4C-AFCD-3E6FEFBFD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1B3F6-E19D-5C4C-A365-90CBACB5D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757E-4473-2E4F-B30E-B20D13EABC6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3A593FDA-AF83-3845-B1EB-7B270FD768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6000" y="1179000"/>
            <a:ext cx="4500000" cy="45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31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A390F-8D9C-A34F-93E5-E3F2EFA77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6920" y="365125"/>
            <a:ext cx="9326880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B31B9-CC64-0644-BEF9-596B6F7247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26920" y="1825625"/>
            <a:ext cx="46440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23D523-876E-2C42-A3A7-9E6A38EDA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81800" y="1825625"/>
            <a:ext cx="4644000" cy="43524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6B461E-CCEA-2B49-87C0-AF6D82B0D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F5F8-4277-8B45-A702-F411D41C1E5D}" type="datetimeFigureOut">
              <a:rPr lang="en-US" smtClean="0"/>
              <a:t>2/24/21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B0B8AC-7ED0-D646-B252-C5DFFE037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E974A5-C044-8F4C-9A5A-8BFEB9F58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757E-4473-2E4F-B30E-B20D13EABC6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FD8D18D7-AE25-3C40-95DA-FC2910F604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2594" y="326807"/>
            <a:ext cx="1562220" cy="156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058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D2506-94E0-0548-943E-943D6CF8E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5F3175-9243-3048-83B3-41AEB3926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F7DCB0-9BBC-7E4F-B64D-B19587022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235313-755D-1A41-8B5F-FCC4A6CF4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356851-586B-CA4C-ADAE-3A94A967BA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F3A4D1-9F4D-5948-AA9D-702F7DB49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F5F8-4277-8B45-A702-F411D41C1E5D}" type="datetimeFigureOut">
              <a:rPr lang="en-US" smtClean="0"/>
              <a:t>2/24/21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FB6529-2C83-5E40-A9B5-E258B24E0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981A78-72AE-BA4C-AE2D-86E3FDFE1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757E-4473-2E4F-B30E-B20D13EAB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63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A8688-7D6A-F74C-8AB5-4EE31EB01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A77994-6916-EF48-A9E4-7CBCE43A8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F5F8-4277-8B45-A702-F411D41C1E5D}" type="datetimeFigureOut">
              <a:rPr lang="en-US" smtClean="0"/>
              <a:t>2/24/21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D63F58-F39E-3B4A-9489-0C2B51E8E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D0CC8D-ABC6-0D4E-AC5F-785A73E41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757E-4473-2E4F-B30E-B20D13EAB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7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2D7D7B-3059-B643-BF23-651710E63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F5F8-4277-8B45-A702-F411D41C1E5D}" type="datetimeFigureOut">
              <a:rPr lang="en-US" smtClean="0"/>
              <a:t>2/24/21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46B61C-82A9-DC40-903A-42B9BF850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56E2A-6470-0A4A-B33C-83ED3C7E0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757E-4473-2E4F-B30E-B20D13EAB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4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C5236-2A1B-7C47-BAAE-7B9CB880A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E5DEB-0D14-5B44-8366-F2746ECD5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AEF82D-72C3-2E4D-B4E0-50A894FE5B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67E680-715B-3843-9E93-5F52CF677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F5F8-4277-8B45-A702-F411D41C1E5D}" type="datetimeFigureOut">
              <a:rPr lang="en-US" smtClean="0"/>
              <a:t>2/24/21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2C7377-1ECE-0D4A-8252-AE57F671D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C199B6-0E80-E941-934D-790A2E5B6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757E-4473-2E4F-B30E-B20D13EAB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41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8D7772-3A45-CC42-9C5F-54ADB771E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588B2-C832-E544-9956-E26039D13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3F8A7-1449-154F-89CA-360518D5D0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9F5F8-4277-8B45-A702-F411D41C1E5D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7EEF7-6549-7B45-A42E-8CB21F5C7E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E52BB-5A9B-5745-88A5-0710751BF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7757E-4473-2E4F-B30E-B20D13EAB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40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94E3C-78EB-984D-8B86-9B8F9BA6B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57613" y="879470"/>
            <a:ext cx="7072312" cy="3198177"/>
          </a:xfrm>
        </p:spPr>
        <p:txBody>
          <a:bodyPr>
            <a:normAutofit/>
          </a:bodyPr>
          <a:lstStyle/>
          <a:p>
            <a:r>
              <a:rPr lang="en-GB" dirty="0"/>
              <a:t>What do we mean by Clinical Education Research?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9B59A7BE-94A5-174C-9607-494D70672F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57808" y="4617718"/>
            <a:ext cx="6910192" cy="1669097"/>
          </a:xfrm>
        </p:spPr>
        <p:txBody>
          <a:bodyPr>
            <a:normAutofit/>
          </a:bodyPr>
          <a:lstStyle/>
          <a:p>
            <a:r>
              <a:rPr lang="en-GB" dirty="0"/>
              <a:t>Bryan Burford</a:t>
            </a:r>
          </a:p>
          <a:p>
            <a:r>
              <a:rPr lang="en-GB" dirty="0"/>
              <a:t>Newcastle University</a:t>
            </a:r>
          </a:p>
          <a:p>
            <a:endParaRPr lang="en-GB" sz="600" dirty="0"/>
          </a:p>
          <a:p>
            <a:r>
              <a:rPr lang="en-GB" i="1" dirty="0"/>
              <a:t>Co-lead, Incubator for Clinical Education Research</a:t>
            </a:r>
          </a:p>
        </p:txBody>
      </p:sp>
    </p:spTree>
    <p:extLst>
      <p:ext uri="{BB962C8B-B14F-4D97-AF65-F5344CB8AC3E}">
        <p14:creationId xmlns:p14="http://schemas.microsoft.com/office/powerpoint/2010/main" val="3390659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CD0DEE-2E5F-8942-8803-93E24E288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0534" y="365125"/>
            <a:ext cx="9787586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Incubator Workstream 1: Definition and Scope</a:t>
            </a:r>
            <a:br>
              <a:rPr lang="en-GB" dirty="0"/>
            </a:br>
            <a:r>
              <a:rPr lang="en-GB" dirty="0"/>
              <a:t>Working group members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FBEDF2F-546F-A645-9CC0-41D886CFB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Peter </a:t>
            </a:r>
            <a:r>
              <a:rPr lang="en-GB" dirty="0" err="1"/>
              <a:t>Yeates</a:t>
            </a:r>
            <a:endParaRPr lang="en-GB" dirty="0"/>
          </a:p>
          <a:p>
            <a:r>
              <a:rPr lang="en-GB" dirty="0"/>
              <a:t>Dorothea </a:t>
            </a:r>
            <a:r>
              <a:rPr lang="en-GB" dirty="0" err="1"/>
              <a:t>Baltruks</a:t>
            </a:r>
            <a:endParaRPr lang="en-GB" dirty="0"/>
          </a:p>
          <a:p>
            <a:r>
              <a:rPr lang="en-GB" dirty="0"/>
              <a:t>Bryan Burford</a:t>
            </a:r>
          </a:p>
          <a:p>
            <a:r>
              <a:rPr lang="en-GB" dirty="0"/>
              <a:t>Matt Byrne</a:t>
            </a:r>
          </a:p>
          <a:p>
            <a:r>
              <a:rPr lang="en-GB" dirty="0"/>
              <a:t>Richard Conn</a:t>
            </a:r>
          </a:p>
          <a:p>
            <a:r>
              <a:rPr lang="en-GB" dirty="0"/>
              <a:t>Kathryn Fox</a:t>
            </a:r>
          </a:p>
          <a:p>
            <a:r>
              <a:rPr lang="en-GB" dirty="0"/>
              <a:t>Tom Gale </a:t>
            </a:r>
          </a:p>
          <a:p>
            <a:r>
              <a:rPr lang="en-GB" dirty="0"/>
              <a:t>Timothy O’Brien</a:t>
            </a:r>
          </a:p>
        </p:txBody>
      </p:sp>
    </p:spTree>
    <p:extLst>
      <p:ext uri="{BB962C8B-B14F-4D97-AF65-F5344CB8AC3E}">
        <p14:creationId xmlns:p14="http://schemas.microsoft.com/office/powerpoint/2010/main" val="4124667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CD0DEE-2E5F-8942-8803-93E24E288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</a:t>
            </a:r>
            <a:r>
              <a:rPr lang="en-GB" b="1" i="1" dirty="0"/>
              <a:t>you</a:t>
            </a:r>
            <a:r>
              <a:rPr lang="en-GB" dirty="0"/>
              <a:t> mean by </a:t>
            </a:r>
            <a:r>
              <a:rPr lang="en-GB" dirty="0" err="1"/>
              <a:t>ClinEdR</a:t>
            </a:r>
            <a:r>
              <a:rPr lang="en-GB" dirty="0"/>
              <a:t>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2FA1596-94ED-8C46-A778-56E0B8BF4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Research into teaching and learning?</a:t>
            </a:r>
          </a:p>
          <a:p>
            <a:r>
              <a:rPr lang="en-GB" dirty="0"/>
              <a:t>Research into curricula?</a:t>
            </a:r>
          </a:p>
          <a:p>
            <a:r>
              <a:rPr lang="en-GB" dirty="0"/>
              <a:t>Research into assessment?</a:t>
            </a:r>
          </a:p>
          <a:p>
            <a:r>
              <a:rPr lang="en-GB" dirty="0"/>
              <a:t>Research into learner wellbeing?</a:t>
            </a:r>
          </a:p>
          <a:p>
            <a:r>
              <a:rPr lang="en-GB" dirty="0"/>
              <a:t>Research into professional regulation?</a:t>
            </a:r>
          </a:p>
          <a:p>
            <a:r>
              <a:rPr lang="en-GB" dirty="0"/>
              <a:t>Research into career paths?</a:t>
            </a:r>
          </a:p>
        </p:txBody>
      </p:sp>
    </p:spTree>
    <p:extLst>
      <p:ext uri="{BB962C8B-B14F-4D97-AF65-F5344CB8AC3E}">
        <p14:creationId xmlns:p14="http://schemas.microsoft.com/office/powerpoint/2010/main" val="365598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DDA78-78FE-C547-93A1-29B1EA7A2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735912-7BAC-C149-AF3D-F3A52C358D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9000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735912-7BAC-C149-AF3D-F3A52C358D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3200" dirty="0">
                <a:solidFill>
                  <a:schemeClr val="bg1"/>
                </a:solidFill>
              </a:rPr>
              <a:t>https://</a:t>
            </a:r>
            <a:r>
              <a:rPr lang="en-GB" sz="3200" dirty="0" err="1">
                <a:solidFill>
                  <a:schemeClr val="bg1"/>
                </a:solidFill>
              </a:rPr>
              <a:t>tiny.cc</a:t>
            </a:r>
            <a:r>
              <a:rPr lang="en-GB" sz="3200" dirty="0">
                <a:solidFill>
                  <a:schemeClr val="bg1"/>
                </a:solidFill>
              </a:rPr>
              <a:t>/</a:t>
            </a:r>
            <a:r>
              <a:rPr lang="en-GB" sz="3200" dirty="0" err="1">
                <a:solidFill>
                  <a:schemeClr val="bg1"/>
                </a:solidFill>
              </a:rPr>
              <a:t>clinedresearch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422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CD0DEE-2E5F-8942-8803-93E24E288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Illustrating the breadth of </a:t>
            </a:r>
            <a:r>
              <a:rPr lang="en-GB" dirty="0" err="1"/>
              <a:t>ClinEdR</a:t>
            </a:r>
            <a:endParaRPr lang="en-GB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917F7C6-DE3C-614A-A35F-C1A87AC34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5799" y="1641189"/>
            <a:ext cx="5157787" cy="2160000"/>
          </a:xfrm>
        </p:spPr>
        <p:txBody>
          <a:bodyPr anchor="t" anchorCtr="0">
            <a:normAutofit/>
          </a:bodyPr>
          <a:lstStyle/>
          <a:p>
            <a:r>
              <a:rPr lang="en-GB" sz="2000" u="sng" dirty="0"/>
              <a:t>Domain</a:t>
            </a:r>
          </a:p>
          <a:p>
            <a:pPr lvl="1"/>
            <a:r>
              <a:rPr lang="en-GB" sz="1800" dirty="0"/>
              <a:t>Policy and regulation</a:t>
            </a:r>
          </a:p>
          <a:p>
            <a:pPr lvl="1"/>
            <a:r>
              <a:rPr lang="en-GB" sz="1800" dirty="0"/>
              <a:t>Workplace interventions</a:t>
            </a:r>
          </a:p>
          <a:p>
            <a:pPr lvl="1"/>
            <a:r>
              <a:rPr lang="en-GB" sz="1800" dirty="0"/>
              <a:t>Educational strategies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642E016-5F04-7141-889C-8451A57BB0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1" y="3538328"/>
            <a:ext cx="5158800" cy="2542431"/>
          </a:xfrm>
        </p:spPr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en-GB" sz="2200" b="1" u="sng" dirty="0"/>
              <a:t>Topic</a:t>
            </a:r>
          </a:p>
          <a:p>
            <a:pPr marL="457200" lvl="1" indent="0">
              <a:buNone/>
            </a:pPr>
            <a:r>
              <a:rPr lang="en-GB" sz="1800" b="1" dirty="0"/>
              <a:t>Revalidation of doctors</a:t>
            </a:r>
          </a:p>
          <a:p>
            <a:pPr marL="457200" lvl="1" indent="0">
              <a:buNone/>
            </a:pPr>
            <a:r>
              <a:rPr lang="en-GB" sz="1800" b="1" dirty="0"/>
              <a:t>Workforce wellbeing</a:t>
            </a:r>
          </a:p>
          <a:p>
            <a:pPr marL="457200" lvl="1" indent="0">
              <a:buNone/>
            </a:pPr>
            <a:r>
              <a:rPr lang="en-GB" sz="1800" b="1" dirty="0"/>
              <a:t>Patient involvement</a:t>
            </a:r>
          </a:p>
          <a:p>
            <a:pPr marL="457200" lvl="1" indent="0">
              <a:buNone/>
            </a:pPr>
            <a:endParaRPr lang="en-GB" sz="26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CDEB7C-C2D4-D84B-8187-C3C6293924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41189"/>
            <a:ext cx="5184000" cy="2326957"/>
          </a:xfrm>
        </p:spPr>
        <p:txBody>
          <a:bodyPr anchor="t" anchorCtr="0">
            <a:normAutofit/>
          </a:bodyPr>
          <a:lstStyle/>
          <a:p>
            <a:r>
              <a:rPr lang="en-GB" sz="2000" u="sng" dirty="0"/>
              <a:t>Methods/Methodologies</a:t>
            </a:r>
          </a:p>
          <a:p>
            <a:pPr lvl="1"/>
            <a:r>
              <a:rPr lang="en-GB" sz="1800" dirty="0"/>
              <a:t>Survey</a:t>
            </a:r>
          </a:p>
          <a:p>
            <a:pPr lvl="1"/>
            <a:r>
              <a:rPr lang="en-GB" sz="1800" dirty="0"/>
              <a:t>Interview/Focus group</a:t>
            </a:r>
          </a:p>
          <a:p>
            <a:pPr lvl="1"/>
            <a:r>
              <a:rPr lang="en-GB" sz="1800" dirty="0"/>
              <a:t>Realist review</a:t>
            </a:r>
          </a:p>
          <a:p>
            <a:pPr lvl="1"/>
            <a:r>
              <a:rPr lang="en-GB" sz="1800" dirty="0"/>
              <a:t>Co-creation</a:t>
            </a:r>
          </a:p>
          <a:p>
            <a:pPr lvl="1"/>
            <a:r>
              <a:rPr lang="en-GB" sz="1800" dirty="0" err="1"/>
              <a:t>Metaethnography</a:t>
            </a:r>
            <a:endParaRPr lang="en-GB" sz="1800" dirty="0"/>
          </a:p>
          <a:p>
            <a:pPr lvl="1"/>
            <a:endParaRPr lang="en-GB" sz="21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9F5344-9555-BC4E-90CE-C8DCA89141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4008119"/>
            <a:ext cx="5183188" cy="1690210"/>
          </a:xfrm>
        </p:spPr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en-GB" sz="2000" b="1" u="sng" dirty="0"/>
              <a:t>Theory</a:t>
            </a:r>
          </a:p>
          <a:p>
            <a:pPr marL="457200" lvl="1" indent="0">
              <a:buNone/>
            </a:pPr>
            <a:r>
              <a:rPr lang="en-GB" sz="1800" b="1" dirty="0"/>
              <a:t>Activity theory</a:t>
            </a:r>
          </a:p>
          <a:p>
            <a:pPr marL="457200" lvl="1" indent="0">
              <a:buNone/>
            </a:pPr>
            <a:r>
              <a:rPr lang="en-GB" sz="1800" b="1" dirty="0"/>
              <a:t>Developed/emergent theory</a:t>
            </a:r>
          </a:p>
        </p:txBody>
      </p:sp>
    </p:spTree>
    <p:extLst>
      <p:ext uri="{BB962C8B-B14F-4D97-AF65-F5344CB8AC3E}">
        <p14:creationId xmlns:p14="http://schemas.microsoft.com/office/powerpoint/2010/main" val="613900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CD0DEE-2E5F-8942-8803-93E24E288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Illustrating the breadth of </a:t>
            </a:r>
            <a:r>
              <a:rPr lang="en-GB" dirty="0" err="1"/>
              <a:t>ClinEdR</a:t>
            </a:r>
            <a:endParaRPr lang="en-GB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917F7C6-DE3C-614A-A35F-C1A87AC34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5799" y="1641189"/>
            <a:ext cx="5157787" cy="2160000"/>
          </a:xfrm>
        </p:spPr>
        <p:txBody>
          <a:bodyPr anchor="t" anchorCtr="0">
            <a:normAutofit fontScale="85000" lnSpcReduction="20000"/>
          </a:bodyPr>
          <a:lstStyle/>
          <a:p>
            <a:r>
              <a:rPr lang="en-GB" sz="2600" u="sng" dirty="0"/>
              <a:t>Domain</a:t>
            </a:r>
          </a:p>
          <a:p>
            <a:pPr lvl="1"/>
            <a:r>
              <a:rPr lang="en-GB" sz="2100" dirty="0"/>
              <a:t>Policy and regulation</a:t>
            </a:r>
          </a:p>
          <a:p>
            <a:pPr lvl="1"/>
            <a:r>
              <a:rPr lang="en-GB" sz="2100" dirty="0"/>
              <a:t>Workplace interventions</a:t>
            </a:r>
          </a:p>
          <a:p>
            <a:pPr lvl="1"/>
            <a:r>
              <a:rPr lang="en-GB" sz="2100" dirty="0"/>
              <a:t>Educational strategies</a:t>
            </a:r>
          </a:p>
          <a:p>
            <a:pPr lvl="1"/>
            <a:r>
              <a:rPr lang="en-GB" sz="21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Workforce and careers</a:t>
            </a:r>
          </a:p>
          <a:p>
            <a:pPr lvl="1"/>
            <a:r>
              <a:rPr lang="en-GB" sz="21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Learner experience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642E016-5F04-7141-889C-8451A57BB0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1" y="3538328"/>
            <a:ext cx="5158800" cy="2542431"/>
          </a:xfrm>
        </p:spPr>
        <p:txBody>
          <a:bodyPr anchor="t" anchorCtr="0">
            <a:normAutofit fontScale="70000" lnSpcReduction="20000"/>
          </a:bodyPr>
          <a:lstStyle/>
          <a:p>
            <a:pPr marL="0" indent="0">
              <a:buNone/>
            </a:pPr>
            <a:r>
              <a:rPr lang="en-GB" sz="3200" b="1" u="sng" dirty="0"/>
              <a:t>Topic</a:t>
            </a:r>
            <a:endParaRPr lang="en-GB" b="1" u="sng" dirty="0"/>
          </a:p>
          <a:p>
            <a:pPr marL="457200" lvl="1" indent="0">
              <a:buNone/>
            </a:pPr>
            <a:r>
              <a:rPr lang="en-GB" sz="2600" b="1" dirty="0"/>
              <a:t>Revalidation of doctors</a:t>
            </a:r>
          </a:p>
          <a:p>
            <a:pPr marL="457200" lvl="1" indent="0">
              <a:buNone/>
            </a:pPr>
            <a:r>
              <a:rPr lang="en-GB" sz="2600" b="1" dirty="0"/>
              <a:t>Workforce wellbeing</a:t>
            </a:r>
          </a:p>
          <a:p>
            <a:pPr marL="457200" lvl="1" indent="0">
              <a:buNone/>
            </a:pPr>
            <a:r>
              <a:rPr lang="en-GB" sz="2600" b="1" dirty="0"/>
              <a:t>Patient involvement</a:t>
            </a:r>
          </a:p>
          <a:p>
            <a:pPr marL="457200" lvl="1" indent="0">
              <a:buNone/>
            </a:pPr>
            <a:r>
              <a:rPr lang="en-GB" sz="26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Transitions and preparedness</a:t>
            </a:r>
          </a:p>
          <a:p>
            <a:pPr marL="457200" lvl="1" indent="0">
              <a:buNone/>
            </a:pPr>
            <a:r>
              <a:rPr lang="en-GB" sz="26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Changing professional roles</a:t>
            </a:r>
          </a:p>
          <a:p>
            <a:pPr marL="457200" lvl="1" indent="0">
              <a:buNone/>
            </a:pPr>
            <a:r>
              <a:rPr lang="en-GB" sz="26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Career choice</a:t>
            </a:r>
          </a:p>
          <a:p>
            <a:pPr marL="457200" lvl="1" indent="0">
              <a:buNone/>
            </a:pPr>
            <a:r>
              <a:rPr lang="en-GB" sz="26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Fidelity in simulation</a:t>
            </a:r>
          </a:p>
          <a:p>
            <a:pPr marL="457200" lvl="1" indent="0">
              <a:buNone/>
            </a:pPr>
            <a:r>
              <a:rPr lang="en-GB" sz="26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Professional identity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CDEB7C-C2D4-D84B-8187-C3C6293924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41189"/>
            <a:ext cx="5184000" cy="2326957"/>
          </a:xfrm>
        </p:spPr>
        <p:txBody>
          <a:bodyPr anchor="t" anchorCtr="0">
            <a:normAutofit fontScale="85000" lnSpcReduction="20000"/>
          </a:bodyPr>
          <a:lstStyle/>
          <a:p>
            <a:r>
              <a:rPr lang="en-GB" sz="2600" u="sng" dirty="0"/>
              <a:t>Methods/Methodologies</a:t>
            </a:r>
          </a:p>
          <a:p>
            <a:pPr lvl="1"/>
            <a:r>
              <a:rPr lang="en-GB" sz="2100" dirty="0"/>
              <a:t>Survey</a:t>
            </a:r>
          </a:p>
          <a:p>
            <a:pPr lvl="1"/>
            <a:r>
              <a:rPr lang="en-GB" sz="2100" dirty="0"/>
              <a:t>Interview/Focus group</a:t>
            </a:r>
          </a:p>
          <a:p>
            <a:pPr lvl="1"/>
            <a:r>
              <a:rPr lang="en-GB" sz="2100" dirty="0"/>
              <a:t>Realist review</a:t>
            </a:r>
          </a:p>
          <a:p>
            <a:pPr lvl="1"/>
            <a:r>
              <a:rPr lang="en-GB" sz="2100" dirty="0"/>
              <a:t>Co-creation</a:t>
            </a:r>
          </a:p>
          <a:p>
            <a:pPr lvl="1"/>
            <a:r>
              <a:rPr lang="en-GB" sz="2100" dirty="0" err="1"/>
              <a:t>Metaethnography</a:t>
            </a:r>
            <a:endParaRPr lang="en-GB" sz="2100" dirty="0"/>
          </a:p>
          <a:p>
            <a:pPr lvl="1"/>
            <a:r>
              <a:rPr lang="en-GB" sz="21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Pre-post designs</a:t>
            </a:r>
          </a:p>
          <a:p>
            <a:pPr lvl="1"/>
            <a:r>
              <a:rPr lang="en-GB" sz="21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Case studies</a:t>
            </a:r>
            <a:endParaRPr lang="en-GB" sz="21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9F5344-9555-BC4E-90CE-C8DCA89141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4008119"/>
            <a:ext cx="5183188" cy="1690210"/>
          </a:xfrm>
        </p:spPr>
        <p:txBody>
          <a:bodyPr anchor="t" anchorCtr="0">
            <a:normAutofit fontScale="70000" lnSpcReduction="20000"/>
          </a:bodyPr>
          <a:lstStyle/>
          <a:p>
            <a:pPr marL="0" indent="0">
              <a:buNone/>
            </a:pPr>
            <a:r>
              <a:rPr lang="en-GB" sz="3100" b="1" u="sng" dirty="0"/>
              <a:t>Theory</a:t>
            </a:r>
          </a:p>
          <a:p>
            <a:pPr marL="457200" lvl="1" indent="0">
              <a:buNone/>
            </a:pPr>
            <a:r>
              <a:rPr lang="en-GB" sz="2600" b="1" dirty="0"/>
              <a:t>Activity theory</a:t>
            </a:r>
          </a:p>
          <a:p>
            <a:pPr marL="457200" lvl="1" indent="0">
              <a:buNone/>
            </a:pPr>
            <a:r>
              <a:rPr lang="en-GB" sz="2600" b="1" dirty="0"/>
              <a:t>Developed/emergent theory</a:t>
            </a:r>
          </a:p>
          <a:p>
            <a:pPr marL="457200" lvl="1" indent="0">
              <a:buNone/>
            </a:pPr>
            <a:r>
              <a:rPr lang="en-GB" sz="26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Communities of Practice</a:t>
            </a:r>
          </a:p>
          <a:p>
            <a:pPr marL="457200" lvl="1" indent="0">
              <a:buNone/>
            </a:pPr>
            <a:r>
              <a:rPr lang="en-GB" sz="26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Social identity theory</a:t>
            </a:r>
          </a:p>
          <a:p>
            <a:pPr marL="457200" lvl="1" indent="0">
              <a:buNone/>
            </a:pPr>
            <a:r>
              <a:rPr lang="en-GB" sz="26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Social learning theory</a:t>
            </a:r>
          </a:p>
        </p:txBody>
      </p:sp>
    </p:spTree>
    <p:extLst>
      <p:ext uri="{BB962C8B-B14F-4D97-AF65-F5344CB8AC3E}">
        <p14:creationId xmlns:p14="http://schemas.microsoft.com/office/powerpoint/2010/main" val="3366980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37BCB-527E-F541-91B3-D62FFBF7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</a:t>
            </a:r>
            <a:r>
              <a:rPr lang="en-GB" b="1" i="1" dirty="0"/>
              <a:t>do</a:t>
            </a:r>
            <a:r>
              <a:rPr lang="en-GB" dirty="0"/>
              <a:t> we mean by Clinical Education Research?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1497EB-57E4-364E-A573-4E0586945F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26920" y="1569720"/>
            <a:ext cx="4644000" cy="4607243"/>
          </a:xfrm>
        </p:spPr>
        <p:txBody>
          <a:bodyPr anchor="ctr" anchorCtr="0">
            <a:noAutofit/>
          </a:bodyPr>
          <a:lstStyle/>
          <a:p>
            <a:pPr marL="0" indent="0" algn="ctr" fontAlgn="base">
              <a:buNone/>
            </a:pPr>
            <a:r>
              <a:rPr lang="en-GB" sz="3200" i="1" dirty="0"/>
              <a:t>Research which has the understanding or evaluation of any aspect </a:t>
            </a:r>
            <a:br>
              <a:rPr lang="en-GB" sz="3200" i="1" dirty="0"/>
            </a:br>
            <a:r>
              <a:rPr lang="en-GB" sz="3200" i="1" dirty="0"/>
              <a:t>of clinical education as a primary focus. 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0CFA0-910C-434D-80EE-1CC7AEFA3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81800" y="1569720"/>
            <a:ext cx="4892040" cy="5288280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GB" sz="1400" i="1" dirty="0"/>
              <a:t>Pedagogical research</a:t>
            </a:r>
            <a:endParaRPr lang="en-GB" sz="1400" dirty="0"/>
          </a:p>
          <a:p>
            <a:pPr lvl="1" fontAlgn="base"/>
            <a:r>
              <a:rPr lang="en-GB" sz="1200" dirty="0"/>
              <a:t>Teaching  or  learning  strategies  and evaluation</a:t>
            </a:r>
          </a:p>
          <a:p>
            <a:pPr lvl="1" fontAlgn="base"/>
            <a:r>
              <a:rPr lang="en-GB" sz="1200" dirty="0"/>
              <a:t>Learning within placements</a:t>
            </a:r>
          </a:p>
          <a:p>
            <a:pPr lvl="1" fontAlgn="base"/>
            <a:r>
              <a:rPr lang="en-GB" sz="1200" dirty="0"/>
              <a:t>Learning through simulation</a:t>
            </a:r>
          </a:p>
          <a:p>
            <a:pPr lvl="1" fontAlgn="base"/>
            <a:r>
              <a:rPr lang="en-GB" sz="1200" dirty="0"/>
              <a:t>Cognitive, social or cultural aspects of learning</a:t>
            </a:r>
          </a:p>
          <a:p>
            <a:pPr lvl="1" fontAlgn="base"/>
            <a:r>
              <a:rPr lang="en-GB" sz="1200" dirty="0"/>
              <a:t>Assessment</a:t>
            </a:r>
          </a:p>
          <a:p>
            <a:pPr lvl="1" fontAlgn="base"/>
            <a:r>
              <a:rPr lang="en-GB" sz="1200" dirty="0"/>
              <a:t>Feedback, coaching or supported reflection</a:t>
            </a:r>
          </a:p>
          <a:p>
            <a:pPr fontAlgn="base"/>
            <a:r>
              <a:rPr lang="en-GB" sz="1400" i="1" dirty="0"/>
              <a:t>Educational programmes</a:t>
            </a:r>
            <a:endParaRPr lang="en-GB" sz="1400" dirty="0"/>
          </a:p>
          <a:p>
            <a:pPr lvl="1" fontAlgn="base"/>
            <a:r>
              <a:rPr lang="en-GB" sz="1200" dirty="0"/>
              <a:t>Educational planning or curriculum design</a:t>
            </a:r>
          </a:p>
          <a:p>
            <a:pPr lvl="1" fontAlgn="base"/>
            <a:r>
              <a:rPr lang="en-GB" sz="1200" dirty="0"/>
              <a:t>Educational selection / recruitment</a:t>
            </a:r>
          </a:p>
          <a:p>
            <a:pPr fontAlgn="base"/>
            <a:r>
              <a:rPr lang="en-GB" sz="1400" i="1" dirty="0"/>
              <a:t>The organisational context of learning</a:t>
            </a:r>
            <a:endParaRPr lang="en-GB" sz="1400" dirty="0"/>
          </a:p>
          <a:p>
            <a:pPr lvl="1" fontAlgn="base"/>
            <a:r>
              <a:rPr lang="en-GB" sz="1200" dirty="0"/>
              <a:t>Learning  environment, working environment, workplace culture</a:t>
            </a:r>
          </a:p>
          <a:p>
            <a:pPr lvl="1" fontAlgn="base"/>
            <a:r>
              <a:rPr lang="en-GB" sz="1200" dirty="0"/>
              <a:t>Issues of  workforce inclusivity or diversity</a:t>
            </a:r>
          </a:p>
          <a:p>
            <a:pPr fontAlgn="base"/>
            <a:r>
              <a:rPr lang="en-GB" sz="1400" i="1" dirty="0"/>
              <a:t>Regulation</a:t>
            </a:r>
            <a:endParaRPr lang="en-GB" sz="1400" dirty="0"/>
          </a:p>
          <a:p>
            <a:pPr lvl="1" fontAlgn="base"/>
            <a:r>
              <a:rPr lang="en-GB" sz="1200" dirty="0"/>
              <a:t>Appraisal, awarding or maintaining  of licences</a:t>
            </a:r>
          </a:p>
          <a:p>
            <a:pPr lvl="1" fontAlgn="base"/>
            <a:r>
              <a:rPr lang="en-GB" sz="1200" dirty="0"/>
              <a:t>Fitness to practice, professional sanctions, or remediation</a:t>
            </a:r>
          </a:p>
          <a:p>
            <a:pPr fontAlgn="base"/>
            <a:r>
              <a:rPr lang="en-GB" sz="1400" i="1" dirty="0"/>
              <a:t>Learner experience</a:t>
            </a:r>
            <a:endParaRPr lang="en-GB" sz="1400" dirty="0"/>
          </a:p>
          <a:p>
            <a:pPr lvl="1" fontAlgn="base"/>
            <a:r>
              <a:rPr lang="en-GB" sz="1200" dirty="0"/>
              <a:t>Learners’ / educators’ characteristics  or identity</a:t>
            </a:r>
          </a:p>
          <a:p>
            <a:pPr lvl="1" fontAlgn="base"/>
            <a:r>
              <a:rPr lang="en-GB" sz="1200" dirty="0"/>
              <a:t>Professionalism</a:t>
            </a:r>
          </a:p>
          <a:p>
            <a:pPr lvl="1" fontAlgn="base"/>
            <a:r>
              <a:rPr lang="en-GB" sz="1200" dirty="0"/>
              <a:t>Transitions between educational/career phases</a:t>
            </a:r>
          </a:p>
          <a:p>
            <a:pPr lvl="1" fontAlgn="base"/>
            <a:r>
              <a:rPr lang="en-GB" sz="1200" dirty="0"/>
              <a:t>Supporting learners, wellbeing or burnout</a:t>
            </a:r>
          </a:p>
          <a:p>
            <a:pPr lvl="1" fontAlgn="base"/>
            <a:r>
              <a:rPr lang="en-GB" sz="1200" dirty="0"/>
              <a:t>Career planning and progression</a:t>
            </a:r>
          </a:p>
        </p:txBody>
      </p:sp>
    </p:spTree>
    <p:extLst>
      <p:ext uri="{BB962C8B-B14F-4D97-AF65-F5344CB8AC3E}">
        <p14:creationId xmlns:p14="http://schemas.microsoft.com/office/powerpoint/2010/main" val="481503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735912-7BAC-C149-AF3D-F3A52C358D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3200" dirty="0">
                <a:solidFill>
                  <a:schemeClr val="bg1"/>
                </a:solidFill>
              </a:rPr>
              <a:t>https://</a:t>
            </a:r>
            <a:r>
              <a:rPr lang="en-GB" sz="3200" dirty="0" err="1">
                <a:solidFill>
                  <a:schemeClr val="bg1"/>
                </a:solidFill>
              </a:rPr>
              <a:t>tiny.cc</a:t>
            </a:r>
            <a:r>
              <a:rPr lang="en-GB" sz="3200" dirty="0">
                <a:solidFill>
                  <a:schemeClr val="bg1"/>
                </a:solidFill>
              </a:rPr>
              <a:t>/</a:t>
            </a:r>
            <a:r>
              <a:rPr lang="en-GB" sz="3200" dirty="0" err="1">
                <a:solidFill>
                  <a:schemeClr val="bg1"/>
                </a:solidFill>
              </a:rPr>
              <a:t>clinedresearch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303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26A524-9614-7646-8573-B366BBEE783E}" vid="{3DFBC9EA-95A4-3144-81C5-E692B8A18D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509</TotalTime>
  <Words>658</Words>
  <Application>Microsoft Macintosh PowerPoint</Application>
  <PresentationFormat>Widescreen</PresentationFormat>
  <Paragraphs>131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What do we mean by Clinical Education Research?</vt:lpstr>
      <vt:lpstr>Incubator Workstream 1: Definition and Scope Working group members</vt:lpstr>
      <vt:lpstr>What do you mean by ClinEdR?</vt:lpstr>
      <vt:lpstr>PowerPoint Presentation</vt:lpstr>
      <vt:lpstr>PowerPoint Presentation</vt:lpstr>
      <vt:lpstr>Illustrating the breadth of ClinEdR</vt:lpstr>
      <vt:lpstr>Illustrating the breadth of ClinEdR</vt:lpstr>
      <vt:lpstr>What do we mean by Clinical Education Research?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Burford</dc:creator>
  <cp:lastModifiedBy>Bryan Burford</cp:lastModifiedBy>
  <cp:revision>43</cp:revision>
  <dcterms:created xsi:type="dcterms:W3CDTF">2021-02-19T12:07:46Z</dcterms:created>
  <dcterms:modified xsi:type="dcterms:W3CDTF">2021-02-24T11:41:14Z</dcterms:modified>
</cp:coreProperties>
</file>